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5" r:id="rId2"/>
    <p:sldId id="282" r:id="rId3"/>
    <p:sldId id="275" r:id="rId4"/>
    <p:sldId id="276" r:id="rId5"/>
    <p:sldId id="277" r:id="rId6"/>
    <p:sldId id="274" r:id="rId7"/>
    <p:sldId id="278" r:id="rId8"/>
    <p:sldId id="279" r:id="rId9"/>
    <p:sldId id="280" r:id="rId10"/>
  </p:sldIdLst>
  <p:sldSz cx="12192000" cy="6858000"/>
  <p:notesSz cx="6858000" cy="9144000"/>
  <p:embeddedFontLst>
    <p:embeddedFont>
      <p:font typeface="맑은 고딕" panose="020B0503020000020004" pitchFamily="34" charset="-127"/>
      <p:regular r:id="rId13"/>
      <p:bold r:id="rId14"/>
    </p:embeddedFont>
    <p:embeddedFont>
      <p:font typeface="Tmon몬소리 Black" panose="02000A03000000000000" pitchFamily="2" charset="-127"/>
      <p:regular r:id="rId15"/>
      <p:bold r:id="rId16"/>
      <p:italic r:id="rId17"/>
      <p:boldItalic r:id="rId18"/>
    </p:embeddedFont>
    <p:embeddedFont>
      <p:font typeface="Arial Black" panose="020B0604020202020204" pitchFamily="34" charset="0"/>
      <p:bold r:id="rId19"/>
    </p:embeddedFont>
    <p:embeddedFont>
      <p:font typeface="Cambria Math" panose="02040503050406030204" pitchFamily="18" charset="0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9D9"/>
    <a:srgbClr val="30538F"/>
    <a:srgbClr val="FFC901"/>
    <a:srgbClr val="FF9801"/>
    <a:srgbClr val="2F528F"/>
    <a:srgbClr val="516EA1"/>
    <a:srgbClr val="03173F"/>
    <a:srgbClr val="FFFF71"/>
    <a:srgbClr val="FFFCC9"/>
    <a:srgbClr val="FFFB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68" autoAdjust="0"/>
    <p:restoredTop sz="94660"/>
  </p:normalViewPr>
  <p:slideViewPr>
    <p:cSldViewPr snapToGrid="0" showGuides="1">
      <p:cViewPr varScale="1">
        <p:scale>
          <a:sx n="118" d="100"/>
          <a:sy n="118" d="100"/>
        </p:scale>
        <p:origin x="232" y="32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DCE8496-4D98-4AB6-8657-2DBFB71991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F59274-5F1B-4568-82D0-EC59DB2275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1A48-4BA0-472F-BF82-776148704CE8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9A2FED-9860-424C-A42A-8EEE376075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2B67BC2-AF52-4A6C-AA51-E17AB47CC66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5B7A47-B346-4DA3-B2B5-879B9E6A71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8265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26F9F-F38C-4A57-9282-30B22F3C8A82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7FFBDD-1403-4D5E-B2AB-A352DDFC9E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256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A0B0B-6CA4-4EB8-8F83-F780023B5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DFB889-79CD-4895-89E8-7A87C766BF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8FFA56-4669-4987-9422-37520E90D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1D6E18-C8B9-42E4-8C0F-F6C19352C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9019F5-C599-449B-AFF4-66392740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CAE0B9AB-C8C1-4BE1-95A2-BF5F035495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72813" y="6143625"/>
            <a:ext cx="881062" cy="577850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14" name="그림 13" descr="그리기이(가) 표시된 사진&#10;&#10;자동 생성된 설명">
            <a:extLst>
              <a:ext uri="{FF2B5EF4-FFF2-40B4-BE49-F238E27FC236}">
                <a16:creationId xmlns:a16="http://schemas.microsoft.com/office/drawing/2014/main" id="{666BF60E-EFE3-45A8-A8BB-98B7D84CA9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38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7B245C-43BB-42EC-AADD-AEB1BB55F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ECA918-F3E3-4AD0-992B-6C13DF0D67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6D6E8E-5034-454B-8AA0-FDD5B7961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906CE2-BEC3-4EF5-B90F-5186276D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115669-12EA-4B80-A0C3-28C2411E6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D9ECAD-33D0-42EF-BB49-63C1FAEF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 descr="그리기이(가) 표시된 사진&#10;&#10;자동 생성된 설명">
            <a:extLst>
              <a:ext uri="{FF2B5EF4-FFF2-40B4-BE49-F238E27FC236}">
                <a16:creationId xmlns:a16="http://schemas.microsoft.com/office/drawing/2014/main" id="{41B84FF5-3859-48C8-9763-81B88FA6CF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946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D6E59E-1270-4FAA-A789-2BDD20AA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2C82E7-7CB5-49F4-BF81-919A3DCAD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3FDA98-4860-49FF-B42F-203DA09B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CF524B-09F4-4A3C-9773-8F776E4D9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BA5A0D-4608-4B1E-BEEF-4CC23A7B9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259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808A97-635E-4781-8A9F-3C8FC375D6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36B803-5B81-4115-996A-7CACBC1BF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E1CB5-57CD-46D4-8A08-5738D8DD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6D0205-476A-405D-83CE-9202761B7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4E94C8-1888-4436-A56E-F87275C5A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09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232A67-2B74-4F25-9B96-6D663C696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E1BA7F-5957-4233-8602-15812254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CB9EFD-B0AE-467D-9C7D-4262821F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129FE5-5A62-4441-A789-EBD61F715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9" name="그림 8" descr="그리기이(가) 표시된 사진&#10;&#10;자동 생성된 설명">
            <a:extLst>
              <a:ext uri="{FF2B5EF4-FFF2-40B4-BE49-F238E27FC236}">
                <a16:creationId xmlns:a16="http://schemas.microsoft.com/office/drawing/2014/main" id="{26B5AA09-AB97-426B-A0D7-8EFD8F3D00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160" y="6492875"/>
            <a:ext cx="1097280" cy="19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65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ED042-1256-41E3-938A-A59004ED9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A56F09-5145-406F-96A4-8FC459A03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D37E1-1CBE-480D-9B94-BFE729F72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C2DDA5-9A40-4FBC-A66C-67ACF5839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131B24-0F66-4627-B125-962C61BFD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3A730D74-A89A-427A-B70B-FD5463BB6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31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54B61-2847-459B-B68E-1784D7E5E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B61709-7F6E-4D9C-B65D-A51267214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6DD35A-F050-4862-8A6C-BC09A8A01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EFCC06-C381-42B4-9CE4-1B8FE4EC2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A716BF-9502-45CC-8E61-3922BF905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50D95CBD-3CEC-4B3D-B610-AA51BD813A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86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D0B01-4F96-4805-B50E-A6B34BCC6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510463-B9CC-4EDF-A1FA-E37D8FB7A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2BED04-34E5-40CF-9008-C29F34D0F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DD786C-DA8D-4AF6-9FBA-6FCBC1C88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3F1A88-4931-4D5F-841A-A41AD874B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17170F-F638-4E59-B1B9-D6718DA4E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263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E9C6F-C5AF-4AB0-B7EE-F4C938E1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7245C8-C3D2-4F35-AC4D-F16317A96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F7D2DE-E908-4A04-B3A6-74048CCFB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EF1FCCA-7C7C-4C09-8DDE-AE6846C61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FDC427-A760-4741-A552-0319E29BF1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347D533-0F52-4915-A202-12632B6C0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E954DF-A054-4772-83DA-7E3778D0F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3E0330F-6BA8-4DEE-BEBB-754085A8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75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02380-8913-458D-8A2C-CEE7C4520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574A64-1660-42EC-89C4-EA91FEE10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D2B2AA-76F7-4612-83E2-4773DF33E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1B427F-5455-4C29-AEB4-1757EC8D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6" name="그림 5" descr="그리기이(가) 표시된 사진&#10;&#10;자동 생성된 설명">
            <a:extLst>
              <a:ext uri="{FF2B5EF4-FFF2-40B4-BE49-F238E27FC236}">
                <a16:creationId xmlns:a16="http://schemas.microsoft.com/office/drawing/2014/main" id="{CAD09DFF-F8FA-4594-90C5-BED42E9BD0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158DFC-130F-477B-80BE-9335ABCBE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3C8095-D2CA-43DF-A4F4-12444F1A7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CAB9BB-E991-4733-8729-EC454B17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 descr="그리기이(가) 표시된 사진&#10;&#10;자동 생성된 설명">
            <a:extLst>
              <a:ext uri="{FF2B5EF4-FFF2-40B4-BE49-F238E27FC236}">
                <a16:creationId xmlns:a16="http://schemas.microsoft.com/office/drawing/2014/main" id="{72602FA7-E44A-4E66-8E8F-8880243FA6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392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6B69AC-B5EB-4EFB-B1B5-F131AE73F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13B407-172E-4A58-99AD-467EB68BC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1D2BCC-B4CD-46B8-9B7E-06E463E47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69DFE-2C9C-4E4D-BE07-9EAA0EB11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67065D-2C2B-4FB0-8744-2B88E7B28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F9E10A-7260-4CB9-9F72-A3681F284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791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75FB07-D329-4635-8539-911540341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D03273-61E6-4311-B10C-ABB201A10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183A01-6F67-42DD-B11C-AA21C06136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DEB5D-86AA-497B-853F-0FA807A38A5C}" type="datetimeFigureOut">
              <a:rPr lang="ko-KR" altLang="en-US" smtClean="0"/>
              <a:t>2022. 5. 16.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08D61-331B-4700-A838-C10B3F9451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3491FD-D018-477F-B03C-5939D1CC5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62180A2F-B4A7-479C-8D0B-51E2FFBF2A5F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97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그림 99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63B1CEE8-E392-49BC-AD4D-5927C234299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" y="1"/>
            <a:ext cx="12182476" cy="6857999"/>
          </a:xfrm>
          <a:custGeom>
            <a:avLst/>
            <a:gdLst>
              <a:gd name="connsiteX0" fmla="*/ 9569601 w 12182476"/>
              <a:gd name="connsiteY0" fmla="*/ 0 h 6857999"/>
              <a:gd name="connsiteX1" fmla="*/ 12182476 w 12182476"/>
              <a:gd name="connsiteY1" fmla="*/ 0 h 6857999"/>
              <a:gd name="connsiteX2" fmla="*/ 12182476 w 12182476"/>
              <a:gd name="connsiteY2" fmla="*/ 6857999 h 6857999"/>
              <a:gd name="connsiteX3" fmla="*/ 9596057 w 12182476"/>
              <a:gd name="connsiteY3" fmla="*/ 6857999 h 6857999"/>
              <a:gd name="connsiteX4" fmla="*/ 9705049 w 12182476"/>
              <a:gd name="connsiteY4" fmla="*/ 6743217 h 6857999"/>
              <a:gd name="connsiteX5" fmla="*/ 10974999 w 12182476"/>
              <a:gd name="connsiteY5" fmla="*/ 3442931 h 6857999"/>
              <a:gd name="connsiteX6" fmla="*/ 9705049 w 12182476"/>
              <a:gd name="connsiteY6" fmla="*/ 142645 h 6857999"/>
              <a:gd name="connsiteX7" fmla="*/ 0 w 12182476"/>
              <a:gd name="connsiteY7" fmla="*/ 0 h 6857999"/>
              <a:gd name="connsiteX8" fmla="*/ 2603351 w 12182476"/>
              <a:gd name="connsiteY8" fmla="*/ 0 h 6857999"/>
              <a:gd name="connsiteX9" fmla="*/ 2467903 w 12182476"/>
              <a:gd name="connsiteY9" fmla="*/ 142645 h 6857999"/>
              <a:gd name="connsiteX10" fmla="*/ 1197953 w 12182476"/>
              <a:gd name="connsiteY10" fmla="*/ 3442931 h 6857999"/>
              <a:gd name="connsiteX11" fmla="*/ 2467903 w 12182476"/>
              <a:gd name="connsiteY11" fmla="*/ 6743217 h 6857999"/>
              <a:gd name="connsiteX12" fmla="*/ 2576895 w 12182476"/>
              <a:gd name="connsiteY12" fmla="*/ 6857999 h 6857999"/>
              <a:gd name="connsiteX13" fmla="*/ 0 w 12182476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2476" h="6857999">
                <a:moveTo>
                  <a:pt x="9569601" y="0"/>
                </a:moveTo>
                <a:lnTo>
                  <a:pt x="12182476" y="0"/>
                </a:lnTo>
                <a:lnTo>
                  <a:pt x="12182476" y="6857999"/>
                </a:lnTo>
                <a:lnTo>
                  <a:pt x="9596057" y="6857999"/>
                </a:lnTo>
                <a:lnTo>
                  <a:pt x="9705049" y="6743217"/>
                </a:lnTo>
                <a:cubicBezTo>
                  <a:pt x="10494091" y="5871551"/>
                  <a:pt x="10974999" y="4713630"/>
                  <a:pt x="10974999" y="3442931"/>
                </a:cubicBezTo>
                <a:cubicBezTo>
                  <a:pt x="10974999" y="2172231"/>
                  <a:pt x="10494091" y="1014310"/>
                  <a:pt x="9705049" y="142645"/>
                </a:cubicBezTo>
                <a:close/>
                <a:moveTo>
                  <a:pt x="0" y="0"/>
                </a:moveTo>
                <a:lnTo>
                  <a:pt x="2603351" y="0"/>
                </a:lnTo>
                <a:lnTo>
                  <a:pt x="2467903" y="142645"/>
                </a:lnTo>
                <a:cubicBezTo>
                  <a:pt x="1678861" y="1014310"/>
                  <a:pt x="1197953" y="2172231"/>
                  <a:pt x="1197953" y="3442931"/>
                </a:cubicBezTo>
                <a:cubicBezTo>
                  <a:pt x="1197953" y="4713630"/>
                  <a:pt x="1678861" y="5871551"/>
                  <a:pt x="2467903" y="6743217"/>
                </a:cubicBezTo>
                <a:lnTo>
                  <a:pt x="2576895" y="6857999"/>
                </a:lnTo>
                <a:lnTo>
                  <a:pt x="0" y="6857999"/>
                </a:lnTo>
                <a:close/>
              </a:path>
            </a:pathLst>
          </a:cu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594ECE9-2B0B-4946-A93F-B4CCBF1626D6}"/>
              </a:ext>
            </a:extLst>
          </p:cNvPr>
          <p:cNvGrpSpPr/>
          <p:nvPr/>
        </p:nvGrpSpPr>
        <p:grpSpPr>
          <a:xfrm>
            <a:off x="-554023" y="-107564"/>
            <a:ext cx="12861507" cy="7266267"/>
            <a:chOff x="-554023" y="-107564"/>
            <a:chExt cx="12861507" cy="7266267"/>
          </a:xfrm>
        </p:grpSpPr>
        <p:pic>
          <p:nvPicPr>
            <p:cNvPr id="9" name="그래픽 8">
              <a:extLst>
                <a:ext uri="{FF2B5EF4-FFF2-40B4-BE49-F238E27FC236}">
                  <a16:creationId xmlns:a16="http://schemas.microsoft.com/office/drawing/2014/main" id="{3C9146C2-489C-48CF-8605-D5568826E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-107564"/>
              <a:ext cx="12861507" cy="2209236"/>
            </a:xfrm>
            <a:custGeom>
              <a:avLst/>
              <a:gdLst>
                <a:gd name="connsiteX0" fmla="*/ 10003382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40237 w 12861507"/>
                <a:gd name="connsiteY3" fmla="*/ 2209236 h 2209236"/>
                <a:gd name="connsiteX4" fmla="*/ 11306737 w 12861507"/>
                <a:gd name="connsiteY4" fmla="*/ 2091265 h 2209236"/>
                <a:gd name="connsiteX5" fmla="*/ 10092998 w 12861507"/>
                <a:gd name="connsiteY5" fmla="*/ 85441 h 2209236"/>
                <a:gd name="connsiteX6" fmla="*/ 0 w 12861507"/>
                <a:gd name="connsiteY6" fmla="*/ 0 h 2209236"/>
                <a:gd name="connsiteX7" fmla="*/ 3259489 w 12861507"/>
                <a:gd name="connsiteY7" fmla="*/ 0 h 2209236"/>
                <a:gd name="connsiteX8" fmla="*/ 3169872 w 12861507"/>
                <a:gd name="connsiteY8" fmla="*/ 85441 h 2209236"/>
                <a:gd name="connsiteX9" fmla="*/ 1956133 w 12861507"/>
                <a:gd name="connsiteY9" fmla="*/ 2091265 h 2209236"/>
                <a:gd name="connsiteX10" fmla="*/ 1922633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0003382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40237" y="2209236"/>
                  </a:lnTo>
                  <a:lnTo>
                    <a:pt x="11306737" y="2091265"/>
                  </a:lnTo>
                  <a:cubicBezTo>
                    <a:pt x="11068348" y="1324819"/>
                    <a:pt x="10646680" y="639123"/>
                    <a:pt x="10092998" y="85441"/>
                  </a:cubicBezTo>
                  <a:close/>
                  <a:moveTo>
                    <a:pt x="0" y="0"/>
                  </a:moveTo>
                  <a:lnTo>
                    <a:pt x="3259489" y="0"/>
                  </a:lnTo>
                  <a:lnTo>
                    <a:pt x="3169872" y="85441"/>
                  </a:lnTo>
                  <a:cubicBezTo>
                    <a:pt x="2616190" y="639123"/>
                    <a:pt x="2194523" y="1324819"/>
                    <a:pt x="1956133" y="2091265"/>
                  </a:cubicBezTo>
                  <a:lnTo>
                    <a:pt x="1922633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3" name="그래픽 12">
              <a:extLst>
                <a:ext uri="{FF2B5EF4-FFF2-40B4-BE49-F238E27FC236}">
                  <a16:creationId xmlns:a16="http://schemas.microsoft.com/office/drawing/2014/main" id="{A19CF885-8EB1-41EC-9920-89285EA77D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4949467"/>
              <a:ext cx="12861507" cy="2209236"/>
            </a:xfrm>
            <a:custGeom>
              <a:avLst/>
              <a:gdLst>
                <a:gd name="connsiteX0" fmla="*/ 11288368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9812612 w 12861507"/>
                <a:gd name="connsiteY3" fmla="*/ 2209236 h 2209236"/>
                <a:gd name="connsiteX4" fmla="*/ 9922984 w 12861507"/>
                <a:gd name="connsiteY4" fmla="*/ 2113629 h 2209236"/>
                <a:gd name="connsiteX5" fmla="*/ 11229773 w 12861507"/>
                <a:gd name="connsiteY5" fmla="*/ 173172 h 2209236"/>
                <a:gd name="connsiteX6" fmla="*/ 0 w 12861507"/>
                <a:gd name="connsiteY6" fmla="*/ 0 h 2209236"/>
                <a:gd name="connsiteX7" fmla="*/ 1974502 w 12861507"/>
                <a:gd name="connsiteY7" fmla="*/ 0 h 2209236"/>
                <a:gd name="connsiteX8" fmla="*/ 2033097 w 12861507"/>
                <a:gd name="connsiteY8" fmla="*/ 173172 h 2209236"/>
                <a:gd name="connsiteX9" fmla="*/ 3339886 w 12861507"/>
                <a:gd name="connsiteY9" fmla="*/ 2113629 h 2209236"/>
                <a:gd name="connsiteX10" fmla="*/ 3450259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1288368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9812612" y="2209236"/>
                  </a:lnTo>
                  <a:lnTo>
                    <a:pt x="9922984" y="2113629"/>
                  </a:lnTo>
                  <a:cubicBezTo>
                    <a:pt x="10502556" y="1586863"/>
                    <a:pt x="10955241" y="922956"/>
                    <a:pt x="11229773" y="173172"/>
                  </a:cubicBezTo>
                  <a:close/>
                  <a:moveTo>
                    <a:pt x="0" y="0"/>
                  </a:moveTo>
                  <a:lnTo>
                    <a:pt x="1974502" y="0"/>
                  </a:lnTo>
                  <a:lnTo>
                    <a:pt x="2033097" y="173172"/>
                  </a:lnTo>
                  <a:cubicBezTo>
                    <a:pt x="2307630" y="922956"/>
                    <a:pt x="2760314" y="1586863"/>
                    <a:pt x="3339886" y="2113629"/>
                  </a:cubicBezTo>
                  <a:lnTo>
                    <a:pt x="3450259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1" name="그래픽 10">
              <a:extLst>
                <a:ext uri="{FF2B5EF4-FFF2-40B4-BE49-F238E27FC236}">
                  <a16:creationId xmlns:a16="http://schemas.microsoft.com/office/drawing/2014/main" id="{0BBD6F1C-9399-45EC-B554-DE7DBBDF7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2434867"/>
              <a:ext cx="12861507" cy="2209236"/>
            </a:xfrm>
            <a:custGeom>
              <a:avLst/>
              <a:gdLst>
                <a:gd name="connsiteX0" fmla="*/ 11423217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77037 w 12861507"/>
                <a:gd name="connsiteY3" fmla="*/ 2209236 h 2209236"/>
                <a:gd name="connsiteX4" fmla="*/ 11427367 w 12861507"/>
                <a:gd name="connsiteY4" fmla="*/ 1991165 h 2209236"/>
                <a:gd name="connsiteX5" fmla="*/ 11526824 w 12861507"/>
                <a:gd name="connsiteY5" fmla="*/ 1004573 h 2209236"/>
                <a:gd name="connsiteX6" fmla="*/ 11427367 w 12861507"/>
                <a:gd name="connsiteY6" fmla="*/ 17981 h 2209236"/>
                <a:gd name="connsiteX7" fmla="*/ 0 w 12861507"/>
                <a:gd name="connsiteY7" fmla="*/ 0 h 2209236"/>
                <a:gd name="connsiteX8" fmla="*/ 1839653 w 12861507"/>
                <a:gd name="connsiteY8" fmla="*/ 0 h 2209236"/>
                <a:gd name="connsiteX9" fmla="*/ 1835503 w 12861507"/>
                <a:gd name="connsiteY9" fmla="*/ 17981 h 2209236"/>
                <a:gd name="connsiteX10" fmla="*/ 1736046 w 12861507"/>
                <a:gd name="connsiteY10" fmla="*/ 1004573 h 2209236"/>
                <a:gd name="connsiteX11" fmla="*/ 1835503 w 12861507"/>
                <a:gd name="connsiteY11" fmla="*/ 1991165 h 2209236"/>
                <a:gd name="connsiteX12" fmla="*/ 1885834 w 12861507"/>
                <a:gd name="connsiteY12" fmla="*/ 2209236 h 2209236"/>
                <a:gd name="connsiteX13" fmla="*/ 0 w 12861507"/>
                <a:gd name="connsiteY13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861507" h="2209236">
                  <a:moveTo>
                    <a:pt x="11423217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77037" y="2209236"/>
                  </a:lnTo>
                  <a:lnTo>
                    <a:pt x="11427367" y="1991165"/>
                  </a:lnTo>
                  <a:cubicBezTo>
                    <a:pt x="11492578" y="1672487"/>
                    <a:pt x="11526824" y="1342529"/>
                    <a:pt x="11526824" y="1004573"/>
                  </a:cubicBezTo>
                  <a:cubicBezTo>
                    <a:pt x="11526824" y="666617"/>
                    <a:pt x="11492578" y="336660"/>
                    <a:pt x="11427367" y="17981"/>
                  </a:cubicBezTo>
                  <a:close/>
                  <a:moveTo>
                    <a:pt x="0" y="0"/>
                  </a:moveTo>
                  <a:lnTo>
                    <a:pt x="1839653" y="0"/>
                  </a:lnTo>
                  <a:lnTo>
                    <a:pt x="1835503" y="17981"/>
                  </a:lnTo>
                  <a:cubicBezTo>
                    <a:pt x="1770292" y="336660"/>
                    <a:pt x="1736046" y="666617"/>
                    <a:pt x="1736046" y="1004573"/>
                  </a:cubicBezTo>
                  <a:cubicBezTo>
                    <a:pt x="1736046" y="1342529"/>
                    <a:pt x="1770292" y="1672487"/>
                    <a:pt x="1835503" y="1991165"/>
                  </a:cubicBezTo>
                  <a:lnTo>
                    <a:pt x="1885834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</p:grpSp>
      <p:pic>
        <p:nvPicPr>
          <p:cNvPr id="4" name="그림 3" descr="개체, 표지판, 시계, 앉아있는이(가) 표시된 사진&#10;&#10;자동 생성된 설명">
            <a:extLst>
              <a:ext uri="{FF2B5EF4-FFF2-40B4-BE49-F238E27FC236}">
                <a16:creationId xmlns:a16="http://schemas.microsoft.com/office/drawing/2014/main" id="{D32D2336-D36E-4D85-99B9-6A27750820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7132" y="2465748"/>
            <a:ext cx="6474513" cy="192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17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9FD3C790-2C75-46F2-867D-28C1DBD2CF36}"/>
              </a:ext>
            </a:extLst>
          </p:cNvPr>
          <p:cNvSpPr txBox="1"/>
          <p:nvPr/>
        </p:nvSpPr>
        <p:spPr>
          <a:xfrm>
            <a:off x="370800" y="3603308"/>
            <a:ext cx="8002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>
                <a:solidFill>
                  <a:srgbClr val="FFF989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“</a:t>
            </a:r>
            <a:endParaRPr lang="ko-KR" altLang="en-US" sz="9600" dirty="0">
              <a:solidFill>
                <a:srgbClr val="FFF989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34" name="그림 33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D45F5574-567A-44D2-B1DE-C3C56503293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505325"/>
            <a:ext cx="12192000" cy="2352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B5A980-2510-4AFC-B720-82304573C9C6}"/>
              </a:ext>
            </a:extLst>
          </p:cNvPr>
          <p:cNvSpPr txBox="1"/>
          <p:nvPr/>
        </p:nvSpPr>
        <p:spPr>
          <a:xfrm>
            <a:off x="770910" y="3762821"/>
            <a:ext cx="43332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rgbClr val="02173F"/>
                </a:solidFill>
                <a:latin typeface="+mj-lt"/>
                <a:ea typeface="Tmon몬소리 Black" panose="02000A03000000000000" pitchFamily="2" charset="-127"/>
              </a:rPr>
              <a:t>방정식과 부등식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FE92A88-18EE-538E-0E2C-BCEFD2C327F2}"/>
              </a:ext>
            </a:extLst>
          </p:cNvPr>
          <p:cNvSpPr/>
          <p:nvPr/>
        </p:nvSpPr>
        <p:spPr>
          <a:xfrm>
            <a:off x="7810384" y="1316681"/>
            <a:ext cx="5317481" cy="47089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0" dirty="0">
                <a:solidFill>
                  <a:srgbClr val="02173F"/>
                </a:solidFill>
                <a:latin typeface="Arial Black" panose="020B0A04020102020204" pitchFamily="34" charset="0"/>
              </a:rPr>
              <a:t>01</a:t>
            </a:r>
            <a:endParaRPr lang="ko-Kore-KR" altLang="en-US" sz="30000" dirty="0">
              <a:solidFill>
                <a:srgbClr val="0217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676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2193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Unit 1. </a:t>
            </a:r>
            <a:r>
              <a:rPr kumimoji="1" lang="ko-KR" altLang="en-US" dirty="0"/>
              <a:t>변수와 수식</a:t>
            </a:r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5E6CFC-94C0-750A-658C-9BC44E6179F4}"/>
                  </a:ext>
                </a:extLst>
              </p:cNvPr>
              <p:cNvSpPr txBox="1"/>
              <p:nvPr/>
            </p:nvSpPr>
            <p:spPr>
              <a:xfrm>
                <a:off x="656476" y="1070668"/>
                <a:ext cx="11158104" cy="52322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ore-KR" dirty="0"/>
                  <a:t>1</a:t>
                </a:r>
                <a:r>
                  <a:rPr kumimoji="1" lang="en-US" altLang="ko-KR" dirty="0"/>
                  <a:t>.</a:t>
                </a:r>
                <a:r>
                  <a:rPr kumimoji="1" lang="ko-KR" altLang="en-US" dirty="0"/>
                  <a:t> 변수</a:t>
                </a:r>
                <a:endParaRPr kumimoji="1" lang="en-US" altLang="ko-KR" dirty="0"/>
              </a:p>
              <a:p>
                <a:endParaRPr kumimoji="1" lang="en-US" altLang="ko-KR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ko-KR" i="1" dirty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kumimoji="1" lang="en-US" altLang="ko-KR" i="1" dirty="0">
                          <a:latin typeface="Cambria Math" panose="02040503050406030204" pitchFamily="18" charset="0"/>
                        </a:rPr>
                        <m:t> = 2</m:t>
                      </m:r>
                      <m:r>
                        <a:rPr kumimoji="1" lang="en-US" altLang="ko-KR" i="1" dirty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ko-KR" i="1" dirty="0">
                          <a:latin typeface="Cambria Math" panose="02040503050406030204" pitchFamily="18" charset="0"/>
                        </a:rPr>
                        <m:t> + 3</m:t>
                      </m:r>
                    </m:oMath>
                  </m:oMathPara>
                </a14:m>
                <a:endParaRPr kumimoji="1" lang="en-US" altLang="ko-Kore-KR" dirty="0"/>
              </a:p>
              <a:p>
                <a:endParaRPr kumimoji="1" lang="en-US" altLang="ko-Kore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ore-KR" altLang="en-US" sz="1600" dirty="0"/>
                  <a:t>변수</a:t>
                </a:r>
                <a:r>
                  <a:rPr kumimoji="1" lang="en-US" altLang="ko-Kore-KR" sz="1600" dirty="0"/>
                  <a:t>(</a:t>
                </a:r>
                <a:r>
                  <a:rPr kumimoji="1" lang="en-US" altLang="ko-KR" sz="1600" dirty="0"/>
                  <a:t>variable)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변하는 수 </a:t>
                </a: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상수</a:t>
                </a:r>
                <a:r>
                  <a:rPr kumimoji="1" lang="en-US" altLang="ko-KR" sz="1600" dirty="0"/>
                  <a:t>(constant)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변하지 않는 수</a:t>
                </a:r>
                <a:endParaRPr kumimoji="1" lang="en-US" altLang="ko-KR" sz="1600" dirty="0"/>
              </a:p>
              <a:p>
                <a:br>
                  <a:rPr kumimoji="1" lang="en-US" altLang="ko-KR" sz="1600" dirty="0"/>
                </a:br>
                <a:endParaRPr kumimoji="1" lang="en-US" altLang="ko-KR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ko-KR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kumimoji="1" lang="en-US" altLang="ko-KR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ko-KR" b="0" i="1" smtClean="0">
                          <a:latin typeface="Cambria Math" panose="02040503050406030204" pitchFamily="18" charset="0"/>
                        </a:rPr>
                        <m:t>+3</m:t>
                      </m:r>
                      <m:r>
                        <a:rPr kumimoji="1" lang="en-US" altLang="ko-KR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kumimoji="1" lang="en-US" altLang="ko-KR" b="0" i="1" smtClean="0">
                          <a:latin typeface="Cambria Math" panose="02040503050406030204" pitchFamily="18" charset="0"/>
                        </a:rPr>
                        <m:t> −3</m:t>
                      </m:r>
                    </m:oMath>
                  </m:oMathPara>
                </a14:m>
                <a:endParaRPr kumimoji="1" lang="en-US" altLang="ko-KR" dirty="0"/>
              </a:p>
              <a:p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항</a:t>
                </a:r>
                <a:r>
                  <a:rPr kumimoji="1" lang="en-US" altLang="ko-KR" sz="1600" dirty="0"/>
                  <a:t>(term)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숫자와 문자의 곱으로 이루어진 수식</a:t>
                </a: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 err="1"/>
                  <a:t>상수항</a:t>
                </a:r>
                <a:r>
                  <a:rPr kumimoji="1" lang="en-US" altLang="ko-KR" sz="1600" dirty="0"/>
                  <a:t>(</a:t>
                </a:r>
                <a:r>
                  <a:rPr lang="en-US" altLang="ko-Kore-KR" dirty="0"/>
                  <a:t>constant term</a:t>
                </a:r>
                <a:r>
                  <a:rPr kumimoji="1" lang="en-US" altLang="ko-KR" sz="1600" dirty="0"/>
                  <a:t>)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항 중에서 수로만 이루어진 수식</a:t>
                </a: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계수</a:t>
                </a:r>
                <a:r>
                  <a:rPr kumimoji="1" lang="en-US" altLang="ko-KR" sz="1600" dirty="0"/>
                  <a:t>(</a:t>
                </a:r>
                <a:r>
                  <a:rPr lang="en-US" altLang="ko-Kore-KR" dirty="0"/>
                  <a:t>coefficient</a:t>
                </a:r>
                <a:r>
                  <a:rPr kumimoji="1" lang="en-US" altLang="ko-KR" sz="1600" dirty="0"/>
                  <a:t>)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상수와 변수로 구성된 단항식에서 변수와 곱해진 상수 부분</a:t>
                </a: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sSup>
                        <m:sSupPr>
                          <m:ctrlPr>
                            <a:rPr kumimoji="1" lang="en-US" altLang="ko-KR" sz="16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ko-KR" sz="1600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kumimoji="1" lang="en-US" altLang="ko-KR" sz="1600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kumimoji="1" lang="en-US" altLang="ko-KR" sz="16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ko-KR" sz="1600" b="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kumimoji="1" lang="en-US" altLang="ko-KR" sz="1600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 + 3</m:t>
                      </m:r>
                    </m:oMath>
                  </m:oMathPara>
                </a14:m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단항식</a:t>
                </a:r>
                <a:r>
                  <a:rPr kumimoji="1" lang="en-US" altLang="ko-KR" sz="1600" dirty="0"/>
                  <a:t>(</a:t>
                </a:r>
                <a:r>
                  <a:rPr lang="en-US" altLang="ko-Kore-KR" dirty="0"/>
                  <a:t>monomial</a:t>
                </a:r>
                <a:r>
                  <a:rPr kumimoji="1" lang="en-US" altLang="ko-KR" sz="1600" dirty="0"/>
                  <a:t>)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항의 개수가 </a:t>
                </a:r>
                <a:r>
                  <a:rPr kumimoji="1" lang="en-US" altLang="ko-KR" sz="1600" dirty="0"/>
                  <a:t>1</a:t>
                </a:r>
                <a:r>
                  <a:rPr kumimoji="1" lang="ko-KR" altLang="en-US" sz="1600" dirty="0"/>
                  <a:t>개인 식</a:t>
                </a: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다항식</a:t>
                </a:r>
                <a:r>
                  <a:rPr kumimoji="1" lang="en-US" altLang="ko-KR" sz="1600" dirty="0"/>
                  <a:t>(</a:t>
                </a:r>
                <a:r>
                  <a:rPr lang="en-US" altLang="ko-Kore-KR" sz="1600" dirty="0"/>
                  <a:t>polynomial</a:t>
                </a:r>
                <a:r>
                  <a:rPr kumimoji="1" lang="en-US" altLang="ko-KR" sz="1600" dirty="0"/>
                  <a:t>)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항의 개수가 </a:t>
                </a:r>
                <a:r>
                  <a:rPr kumimoji="1" lang="en-US" altLang="ko-KR" sz="1600" dirty="0"/>
                  <a:t>1</a:t>
                </a:r>
                <a:r>
                  <a:rPr kumimoji="1" lang="ko-KR" altLang="en-US" sz="1600" dirty="0"/>
                  <a:t>개이상인 식</a:t>
                </a: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차수</a:t>
                </a:r>
                <a:r>
                  <a:rPr kumimoji="1" lang="en-US" altLang="ko-KR" sz="1600" dirty="0"/>
                  <a:t>(degree)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문자를 곱한 횟수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5E6CFC-94C0-750A-658C-9BC44E617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76" y="1070668"/>
                <a:ext cx="11158104" cy="5232202"/>
              </a:xfrm>
              <a:prstGeom prst="rect">
                <a:avLst/>
              </a:prstGeom>
              <a:blipFill>
                <a:blip r:embed="rId4"/>
                <a:stretch>
                  <a:fillRect l="-455" t="-484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2057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2193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Unit 1. </a:t>
            </a:r>
            <a:r>
              <a:rPr kumimoji="1" lang="ko-KR" altLang="en-US" dirty="0"/>
              <a:t>변수와 수식</a:t>
            </a:r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5E6CFC-94C0-750A-658C-9BC44E6179F4}"/>
                  </a:ext>
                </a:extLst>
              </p:cNvPr>
              <p:cNvSpPr txBox="1"/>
              <p:nvPr/>
            </p:nvSpPr>
            <p:spPr>
              <a:xfrm>
                <a:off x="656476" y="1070668"/>
                <a:ext cx="11158104" cy="42780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600" dirty="0"/>
                  <a:t>추가 설명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차수</a:t>
                </a:r>
                <a:endParaRPr kumimoji="1" lang="en-US" altLang="ko-KR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𝑥</m:t>
                      </m:r>
                      <m:sSup>
                        <m:sSupPr>
                          <m:ctrlPr>
                            <a:rPr kumimoji="1" lang="en-US" altLang="ko-KR" sz="16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ko-KR" sz="1600" i="1" dirty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kumimoji="1" lang="en-US" altLang="ko-KR" sz="16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kumimoji="1" lang="en-US" altLang="ko-KR" sz="16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ko-KR" sz="16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kumimoji="1" lang="en-US" altLang="ko-KR" sz="16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 + 3</m:t>
                      </m:r>
                    </m:oMath>
                  </m:oMathPara>
                </a14:m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ko-KR" altLang="en-US" sz="1600" dirty="0"/>
                  <a:t>위의 식에서 특정 변수에 따라 차수가 다르다</a:t>
                </a:r>
                <a:endParaRPr kumimoji="1" lang="en-US" altLang="ko-KR" sz="1600" dirty="0"/>
              </a:p>
              <a:p>
                <a14:m>
                  <m:oMath xmlns:m="http://schemas.openxmlformats.org/officeDocument/2006/math"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에</a:t>
                </a:r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대한 차수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2</a:t>
                </a:r>
              </a:p>
              <a:p>
                <a14:m>
                  <m:oMath xmlns:m="http://schemas.openxmlformats.org/officeDocument/2006/math"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에</a:t>
                </a:r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대한 차수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2</a:t>
                </a:r>
              </a:p>
              <a:p>
                <a14:m>
                  <m:oMath xmlns:m="http://schemas.openxmlformats.org/officeDocument/2006/math"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kumimoji="1" lang="en-US" altLang="ko-KR" sz="1600" i="1" dirty="0" err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에</a:t>
                </a:r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대한 차수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3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독립변수 종속변수</a:t>
                </a:r>
                <a:endParaRPr kumimoji="1" lang="en-US" altLang="ko-KR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= 3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 + 7</m:t>
                      </m:r>
                    </m:oMath>
                  </m:oMathPara>
                </a14:m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독립변수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다른 변수와 관계없이 독립적으로 변하는 변수</a:t>
                </a: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종속변수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다른 변수의 변화에 따라 값이 변하는 변수</a:t>
                </a:r>
                <a:endParaRPr kumimoji="1" lang="en-US" altLang="ko-KR" sz="1600" dirty="0"/>
              </a:p>
              <a:p>
                <a:r>
                  <a:rPr kumimoji="1" lang="ko-KR" altLang="en-US" sz="1600" dirty="0"/>
                  <a:t>위의 예시에서 </a:t>
                </a:r>
                <a14:m>
                  <m:oMath xmlns:m="http://schemas.openxmlformats.org/officeDocument/2006/math"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가 독립변수 </a:t>
                </a:r>
                <a14:m>
                  <m:oMath xmlns:m="http://schemas.openxmlformats.org/officeDocument/2006/math"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가 종속변수</a:t>
                </a:r>
                <a:endParaRPr kumimoji="1" lang="en-US" altLang="ko-K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5E6CFC-94C0-750A-658C-9BC44E617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76" y="1070668"/>
                <a:ext cx="11158104" cy="4278094"/>
              </a:xfrm>
              <a:prstGeom prst="rect">
                <a:avLst/>
              </a:prstGeom>
              <a:blipFill>
                <a:blip r:embed="rId4"/>
                <a:stretch>
                  <a:fillRect l="-341" t="-297" b="-890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33457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2193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Unit 1. </a:t>
            </a:r>
            <a:r>
              <a:rPr kumimoji="1" lang="ko-KR" altLang="en-US" dirty="0"/>
              <a:t>변수와 수식</a:t>
            </a:r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5E6CFC-94C0-750A-658C-9BC44E6179F4}"/>
                  </a:ext>
                </a:extLst>
              </p:cNvPr>
              <p:cNvSpPr txBox="1"/>
              <p:nvPr/>
            </p:nvSpPr>
            <p:spPr>
              <a:xfrm>
                <a:off x="656476" y="1070668"/>
                <a:ext cx="1115810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600" dirty="0"/>
                  <a:t>수식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변수와 상수를 연산자를 이용하여 표현한 식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en-US" altLang="ko-KR" sz="1600" dirty="0"/>
                  <a:t>Ex)</a:t>
                </a:r>
                <a:r>
                  <a:rPr kumimoji="1" lang="ko-KR" altLang="en-US" sz="1600" dirty="0"/>
                  <a:t> </a:t>
                </a:r>
                <a14:m>
                  <m:oMath xmlns:m="http://schemas.openxmlformats.org/officeDocument/2006/math"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 = 2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 + 7</m:t>
                    </m:r>
                  </m:oMath>
                </a14:m>
                <a:endParaRPr kumimoji="1" lang="en-US" altLang="ko-KR" sz="1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5E6CFC-94C0-750A-658C-9BC44E6179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76" y="1070668"/>
                <a:ext cx="11158104" cy="830997"/>
              </a:xfrm>
              <a:prstGeom prst="rect">
                <a:avLst/>
              </a:prstGeom>
              <a:blipFill>
                <a:blip r:embed="rId4"/>
                <a:stretch>
                  <a:fillRect l="-341" t="-1515" b="-7576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71136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273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Unit 2. </a:t>
            </a:r>
            <a:r>
              <a:rPr kumimoji="1" lang="ko-KR" altLang="en-US" dirty="0"/>
              <a:t>방정식과 부등식</a:t>
            </a:r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6DF9944-DEF9-140D-5F85-3CA42392D738}"/>
                  </a:ext>
                </a:extLst>
              </p:cNvPr>
              <p:cNvSpPr txBox="1"/>
              <p:nvPr/>
            </p:nvSpPr>
            <p:spPr>
              <a:xfrm>
                <a:off x="656476" y="1070668"/>
                <a:ext cx="11158104" cy="3785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AutoNum type="arabicPeriod"/>
                </a:pPr>
                <a:r>
                  <a:rPr kumimoji="1" lang="ko-KR" altLang="en-US" sz="1600" dirty="0"/>
                  <a:t>방정식</a:t>
                </a:r>
                <a:endParaRPr kumimoji="1" lang="en-US" altLang="ko-KR" sz="1600" dirty="0"/>
              </a:p>
              <a:p>
                <a:pPr marL="342900" indent="-342900">
                  <a:buAutoNum type="arabicPeriod"/>
                </a:pP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등식</a:t>
                </a:r>
                <a:endParaRPr kumimoji="1" lang="en-US" altLang="ko-KR" sz="1600" dirty="0"/>
              </a:p>
              <a:p>
                <a:r>
                  <a:rPr kumimoji="1" lang="ko-KR" altLang="en-US" sz="1600" dirty="0"/>
                  <a:t>등호로 양변이 이루어진 수식</a:t>
                </a:r>
                <a:r>
                  <a:rPr kumimoji="1" lang="en-US" altLang="ko-KR" sz="1600" dirty="0"/>
                  <a:t>. </a:t>
                </a:r>
                <a:r>
                  <a:rPr kumimoji="1" lang="ko-KR" altLang="en-US" sz="1600" dirty="0"/>
                  <a:t>이 수식이 참이든 거짓이든 등호로 이어져 있으면 등식이라고 함</a:t>
                </a:r>
                <a:r>
                  <a:rPr kumimoji="1" lang="en-US" altLang="ko-KR" sz="1600" dirty="0"/>
                  <a:t>.</a:t>
                </a:r>
              </a:p>
              <a:p>
                <a:endParaRPr kumimoji="1" lang="en-US" altLang="ko-KR" sz="1600" dirty="0"/>
              </a:p>
              <a:p>
                <a:r>
                  <a:rPr kumimoji="1" lang="en-US" altLang="ko-KR" sz="1600" dirty="0"/>
                  <a:t>Ex)</a:t>
                </a:r>
                <a:r>
                  <a:rPr kumimoji="1" lang="ko-KR" altLang="en-US" sz="1600" dirty="0"/>
                  <a:t> </a:t>
                </a:r>
                <a:endParaRPr kumimoji="1" lang="en-US" altLang="ko-KR" sz="1600" dirty="0"/>
              </a:p>
              <a:p>
                <a:r>
                  <a:rPr kumimoji="1" lang="en-US" altLang="ko-KR" sz="1600" dirty="0"/>
                  <a:t>2 + 3 = 5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(</a:t>
                </a:r>
                <a:r>
                  <a:rPr kumimoji="1" lang="ko-KR" altLang="en-US" sz="1600" dirty="0"/>
                  <a:t>참인 등식</a:t>
                </a:r>
                <a:r>
                  <a:rPr kumimoji="1" lang="en-US" altLang="ko-KR" sz="1600" dirty="0"/>
                  <a:t>)</a:t>
                </a:r>
              </a:p>
              <a:p>
                <a:r>
                  <a:rPr kumimoji="1" lang="en-US" altLang="ko-KR" sz="1600" dirty="0"/>
                  <a:t>2 + 3 = 4 – 1 (</a:t>
                </a:r>
                <a:r>
                  <a:rPr kumimoji="1" lang="ko-KR" altLang="en-US" sz="1600" dirty="0"/>
                  <a:t>거짓인 등식</a:t>
                </a:r>
                <a:r>
                  <a:rPr kumimoji="1" lang="en-US" altLang="ko-KR" sz="1600" dirty="0"/>
                  <a:t>)</a:t>
                </a:r>
              </a:p>
              <a:p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방정식</a:t>
                </a:r>
                <a:endParaRPr kumimoji="1" lang="en-US" altLang="ko-KR" sz="1600" dirty="0"/>
              </a:p>
              <a:p>
                <a:r>
                  <a:rPr kumimoji="1" lang="ko-KR" altLang="en-US" sz="1600" dirty="0"/>
                  <a:t>미지수에 따라 참이 되기도 거짓이 되기도 하는 식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en-US" altLang="ko-KR" sz="1600" dirty="0"/>
                  <a:t>Ex)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kumimoji="1" lang="en-US" altLang="ko-KR" sz="16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= 2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 + 3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 + 1</m:t>
                      </m:r>
                    </m:oMath>
                  </m:oMathPara>
                </a14:m>
                <a:endParaRPr kumimoji="1" lang="en-US" altLang="ko-K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6DF9944-DEF9-140D-5F85-3CA42392D7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76" y="1070668"/>
                <a:ext cx="11158104" cy="3785652"/>
              </a:xfrm>
              <a:prstGeom prst="rect">
                <a:avLst/>
              </a:prstGeom>
              <a:blipFill>
                <a:blip r:embed="rId5"/>
                <a:stretch>
                  <a:fillRect l="-341" t="-1003" b="-334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7938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273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Unit 2. </a:t>
            </a:r>
            <a:r>
              <a:rPr kumimoji="1" lang="ko-KR" altLang="en-US" dirty="0"/>
              <a:t>방정식과 부등식</a:t>
            </a:r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6DF9944-DEF9-140D-5F85-3CA42392D738}"/>
                  </a:ext>
                </a:extLst>
              </p:cNvPr>
              <p:cNvSpPr txBox="1"/>
              <p:nvPr/>
            </p:nvSpPr>
            <p:spPr>
              <a:xfrm>
                <a:off x="677992" y="1059910"/>
                <a:ext cx="11158104" cy="5016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600" dirty="0"/>
                  <a:t>2. </a:t>
                </a:r>
                <a:r>
                  <a:rPr kumimoji="1" lang="ko-KR" altLang="en-US" sz="1600" dirty="0"/>
                  <a:t>일차방정식</a:t>
                </a:r>
                <a:r>
                  <a:rPr kumimoji="1" lang="en-US" altLang="ko-KR" sz="1600" dirty="0"/>
                  <a:t>,</a:t>
                </a:r>
                <a:r>
                  <a:rPr kumimoji="1" lang="ko-KR" altLang="en-US" sz="1600" dirty="0"/>
                  <a:t> 이차방정식</a:t>
                </a:r>
                <a:r>
                  <a:rPr kumimoji="1" lang="en-US" altLang="ko-KR" sz="1600" dirty="0"/>
                  <a:t>,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n</a:t>
                </a:r>
                <a:r>
                  <a:rPr kumimoji="1" lang="ko-KR" altLang="en-US" sz="1600" dirty="0"/>
                  <a:t>차방정식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en-US" altLang="ko-KR" sz="1600" dirty="0"/>
                  <a:t>Ex)</a:t>
                </a:r>
              </a:p>
              <a:p>
                <a:r>
                  <a:rPr kumimoji="1" lang="ko-KR" altLang="en-US" sz="1600" dirty="0"/>
                  <a:t>일차방정식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</a:t>
                </a:r>
                <a14:m>
                  <m:oMath xmlns:m="http://schemas.openxmlformats.org/officeDocument/2006/math"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kumimoji="1" lang="en-US" altLang="ko-KR" sz="1600" dirty="0"/>
              </a:p>
              <a:p>
                <a:r>
                  <a:rPr kumimoji="1" lang="ko-KR" altLang="en-US" sz="1600" dirty="0"/>
                  <a:t>이차방정식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ko-KR" sz="16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ko-KR" sz="1600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kumimoji="1" lang="en-US" altLang="ko-KR" sz="16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 7</m:t>
                    </m:r>
                  </m:oMath>
                </a14:m>
                <a:endParaRPr kumimoji="1" lang="en-US" altLang="ko-KR" sz="1600" dirty="0"/>
              </a:p>
              <a:p>
                <a:r>
                  <a:rPr kumimoji="1" lang="en-US" altLang="ko-KR" sz="1600" dirty="0"/>
                  <a:t>n</a:t>
                </a:r>
                <a:r>
                  <a:rPr kumimoji="1" lang="ko-KR" altLang="en-US" sz="1600" dirty="0"/>
                  <a:t>차방정식</a:t>
                </a:r>
                <a:r>
                  <a:rPr kumimoji="1" lang="en-US" altLang="ko-KR" sz="1600" dirty="0"/>
                  <a:t> 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ko-KR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ko-KR" sz="16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kumimoji="1" lang="en-US" altLang="ko-KR" sz="16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ko-KR" sz="1600" b="0" i="1" dirty="0" smtClean="0">
                        <a:latin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kumimoji="1" lang="en-US" altLang="ko-KR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ko-KR" sz="16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kumimoji="1" lang="en-US" altLang="ko-KR" sz="1600" i="1" dirty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kumimoji="1" lang="en-US" altLang="ko-KR" sz="1600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= 7</m:t>
                    </m:r>
                  </m:oMath>
                </a14:m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en-US" altLang="ko-KR" sz="1600" dirty="0">
                    <a:solidFill>
                      <a:srgbClr val="FF0000"/>
                    </a:solidFill>
                  </a:rPr>
                  <a:t>* </a:t>
                </a:r>
                <a:r>
                  <a:rPr kumimoji="1" lang="ko-KR" altLang="en-US" sz="1600" dirty="0">
                    <a:solidFill>
                      <a:srgbClr val="FF0000"/>
                    </a:solidFill>
                  </a:rPr>
                  <a:t>여기서 주의 할 부분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</a:t>
                </a:r>
                <a:endParaRPr kumimoji="1" lang="en-US" altLang="ko-KR" sz="1600" dirty="0"/>
              </a:p>
              <a:p>
                <a:r>
                  <a:rPr kumimoji="1" lang="en-US" altLang="ko-KR" sz="1600" dirty="0"/>
                  <a:t>1. x </a:t>
                </a:r>
                <a:r>
                  <a:rPr kumimoji="1" lang="ko-KR" altLang="en-US" sz="1600" dirty="0"/>
                  <a:t>에 대해</a:t>
                </a:r>
                <a:r>
                  <a:rPr kumimoji="1" lang="en-US" altLang="ko-KR" sz="1600" dirty="0"/>
                  <a:t>,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y </a:t>
                </a:r>
                <a:r>
                  <a:rPr kumimoji="1" lang="ko-KR" altLang="en-US" sz="1600" dirty="0"/>
                  <a:t>에 대해 라는 문장에 따라 방정식의 차수가 달라진다</a:t>
                </a:r>
                <a:r>
                  <a:rPr kumimoji="1" lang="en-US" altLang="ko-KR" sz="1600" dirty="0"/>
                  <a:t>.</a:t>
                </a:r>
              </a:p>
              <a:p>
                <a:r>
                  <a:rPr kumimoji="1" lang="en-US" altLang="ko-KR" sz="1600" dirty="0"/>
                  <a:t>Ex)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ko-KR" sz="160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ko-KR" sz="16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kumimoji="1" lang="en-US" altLang="ko-KR" sz="1600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ko-KR" sz="1600" b="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ko-KR" sz="1600" b="0" i="1" dirty="0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kumimoji="1" lang="en-US" altLang="ko-KR" sz="1600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ko-KR" sz="1600" b="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= 7</m:t>
                      </m:r>
                    </m:oMath>
                  </m:oMathPara>
                </a14:m>
                <a:endParaRPr kumimoji="1" lang="en-US" altLang="ko-KR" sz="1600" dirty="0"/>
              </a:p>
              <a:p>
                <a14:m>
                  <m:oMath xmlns:m="http://schemas.openxmlformats.org/officeDocument/2006/math"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에 대한 방정식의 차수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2</a:t>
                </a:r>
                <a:r>
                  <a:rPr kumimoji="1" lang="ko-KR" altLang="en-US" sz="1600" dirty="0"/>
                  <a:t>차 방정식</a:t>
                </a:r>
                <a:endParaRPr kumimoji="1" lang="en-US" altLang="ko-KR" sz="1600" dirty="0"/>
              </a:p>
              <a:p>
                <a14:m>
                  <m:oMath xmlns:m="http://schemas.openxmlformats.org/officeDocument/2006/math">
                    <m:r>
                      <a:rPr kumimoji="1" lang="en-US" altLang="ko-KR" sz="1600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에 대한 방정식의 차수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1</a:t>
                </a:r>
                <a:r>
                  <a:rPr kumimoji="1" lang="ko-KR" altLang="en-US" sz="1600" dirty="0"/>
                  <a:t>차 방정식</a:t>
                </a:r>
                <a:endParaRPr kumimoji="1" lang="en-US" altLang="ko-KR" sz="1600" dirty="0"/>
              </a:p>
              <a:p>
                <a14:m>
                  <m:oMath xmlns:m="http://schemas.openxmlformats.org/officeDocument/2006/math">
                    <m:r>
                      <a:rPr kumimoji="1" lang="en-US" altLang="ko-KR" sz="16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kumimoji="1" lang="en-US" altLang="ko-KR" sz="1600" i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에</a:t>
                </a:r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대한 방정식의 차수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3</a:t>
                </a:r>
                <a:r>
                  <a:rPr kumimoji="1" lang="ko-KR" altLang="en-US" sz="1600" dirty="0"/>
                  <a:t>차</a:t>
                </a:r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방정식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en-US" altLang="ko-KR" sz="1600" dirty="0"/>
                  <a:t>2.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ko-KR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ko-KR" sz="1600" b="0" i="1" dirty="0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kumimoji="1" lang="en-US" altLang="ko-KR" sz="1600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kumimoji="1" lang="en-US" altLang="ko-KR" sz="16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ko-KR" sz="1600" b="0" i="1" dirty="0" smtClean="0">
                        <a:latin typeface="Cambria Math" panose="02040503050406030204" pitchFamily="18" charset="0"/>
                      </a:rPr>
                      <m:t>𝑏𝑥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+</m:t>
                    </m:r>
                    <m:r>
                      <a:rPr kumimoji="1" lang="en-US" altLang="ko-KR" sz="1600" b="0" i="1" dirty="0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ko-KR" sz="1600" b="0" i="1" dirty="0" smtClean="0">
                        <a:latin typeface="Cambria Math" panose="02040503050406030204" pitchFamily="18" charset="0"/>
                      </a:rPr>
                      <m:t>0 </m:t>
                    </m:r>
                  </m:oMath>
                </a14:m>
                <a:r>
                  <a:rPr kumimoji="1" lang="ko-KR" altLang="en-US" sz="1600" dirty="0"/>
                  <a:t>에서 </a:t>
                </a:r>
                <a:r>
                  <a:rPr kumimoji="1" lang="ko-KR" altLang="en-US" sz="1600" dirty="0" err="1"/>
                  <a:t>처럼</a:t>
                </a:r>
                <a:r>
                  <a:rPr kumimoji="1" lang="ko-KR" altLang="en-US" sz="1600" dirty="0"/>
                  <a:t> 계수가 특정되지 않는 변수일 때</a:t>
                </a:r>
                <a:endParaRPr kumimoji="1" lang="en-US" altLang="ko-KR" sz="1600" dirty="0"/>
              </a:p>
              <a:p>
                <a14:m>
                  <m:oMath xmlns:m="http://schemas.openxmlformats.org/officeDocument/2006/math"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kumimoji="1" lang="en-US" altLang="ko-KR" sz="16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에</a:t>
                </a:r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대한 </a:t>
                </a:r>
                <a:r>
                  <a:rPr kumimoji="1" lang="en-US" altLang="ko-KR" sz="1600" dirty="0"/>
                  <a:t>1</a:t>
                </a:r>
                <a:r>
                  <a:rPr kumimoji="1" lang="ko-KR" altLang="en-US" sz="1600" dirty="0"/>
                  <a:t>차 방정식</a:t>
                </a:r>
                <a:endParaRPr kumimoji="1" lang="en-US" altLang="ko-KR" sz="1600" dirty="0"/>
              </a:p>
              <a:p>
                <a14:m>
                  <m:oMath xmlns:m="http://schemas.openxmlformats.org/officeDocument/2006/math"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ko-KR" altLang="en-US" sz="16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b="0" i="1" dirty="0" smtClean="0">
                        <a:latin typeface="Cambria Math" panose="02040503050406030204" pitchFamily="18" charset="0"/>
                      </a:rPr>
                      <m:t>!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= 0 : </m:t>
                    </m:r>
                    <m:r>
                      <a:rPr kumimoji="1" lang="en-US" altLang="ko-KR" sz="160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에 대한 </a:t>
                </a:r>
                <a:r>
                  <a:rPr kumimoji="1" lang="en-US" altLang="ko-KR" sz="1600" dirty="0"/>
                  <a:t>2</a:t>
                </a:r>
                <a:r>
                  <a:rPr kumimoji="1" lang="ko-KR" altLang="en-US" sz="1600" dirty="0"/>
                  <a:t>차 방정식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endParaRPr kumimoji="1" lang="en-US" altLang="ko-K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6DF9944-DEF9-140D-5F85-3CA42392D7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992" y="1059910"/>
                <a:ext cx="11158104" cy="5016758"/>
              </a:xfrm>
              <a:prstGeom prst="rect">
                <a:avLst/>
              </a:prstGeom>
              <a:blipFill>
                <a:blip r:embed="rId4"/>
                <a:stretch>
                  <a:fillRect l="-341" t="-253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5071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273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Unit 2. </a:t>
            </a:r>
            <a:r>
              <a:rPr kumimoji="1" lang="ko-KR" altLang="en-US" dirty="0"/>
              <a:t>방정식과 부등식</a:t>
            </a:r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6DF9944-DEF9-140D-5F85-3CA42392D738}"/>
                  </a:ext>
                </a:extLst>
              </p:cNvPr>
              <p:cNvSpPr txBox="1"/>
              <p:nvPr/>
            </p:nvSpPr>
            <p:spPr>
              <a:xfrm>
                <a:off x="656476" y="1070668"/>
                <a:ext cx="11158104" cy="3455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600" dirty="0"/>
                  <a:t>3.</a:t>
                </a:r>
                <a:r>
                  <a:rPr kumimoji="1" lang="ko-KR" altLang="en-US" sz="1600" dirty="0"/>
                  <a:t> 항등식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ko-KR" altLang="en-US" sz="1600" dirty="0"/>
                  <a:t>미지수에 어떤 수를 대입하더라도 항상 참이 되는 식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ko-KR" altLang="en-US" sz="1600" dirty="0"/>
                  <a:t>좌변과 우변을 잘 정리하면 </a:t>
                </a:r>
                <a:r>
                  <a:rPr kumimoji="1" lang="en-US" altLang="ko-KR" sz="1600" dirty="0"/>
                  <a:t>0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=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0</a:t>
                </a:r>
                <a:r>
                  <a:rPr kumimoji="1" lang="ko-KR" altLang="en-US" sz="1600" dirty="0"/>
                  <a:t> 꼴이 성립</a:t>
                </a:r>
                <a:endParaRPr kumimoji="1" lang="en-US" altLang="ko-KR" sz="1600" dirty="0"/>
              </a:p>
              <a:p>
                <a:r>
                  <a:rPr kumimoji="1" lang="en-US" altLang="ko-KR" sz="1600" dirty="0"/>
                  <a:t>Ex) 2x + 1 = 3x - (x - 1)</a:t>
                </a:r>
              </a:p>
              <a:p>
                <a:endParaRPr kumimoji="1" lang="en-US" altLang="ko-KR" sz="1600" dirty="0"/>
              </a:p>
              <a:p>
                <a:r>
                  <a:rPr kumimoji="1" lang="ko-KR" altLang="en-US" sz="1600" dirty="0"/>
                  <a:t>문제의 조건에 따라 </a:t>
                </a:r>
                <a:r>
                  <a:rPr kumimoji="1" lang="en-US" altLang="ko-KR" sz="1600" dirty="0"/>
                  <a:t>0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=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0</a:t>
                </a:r>
                <a:r>
                  <a:rPr kumimoji="1" lang="ko-KR" altLang="en-US" sz="1600" dirty="0"/>
                  <a:t> 꼴이 도출됨</a:t>
                </a:r>
                <a:endParaRPr kumimoji="1" lang="en-US" altLang="ko-KR" sz="1600" dirty="0"/>
              </a:p>
              <a:p>
                <a:r>
                  <a:rPr kumimoji="1" lang="en-US" altLang="ko-KR" sz="1600" dirty="0"/>
                  <a:t>Ex)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ko-KR" sz="1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𝑖𝑥</m:t>
                        </m:r>
                      </m:sup>
                    </m:sSup>
                    <m:r>
                      <a:rPr kumimoji="1" lang="en-US" altLang="ko-KR" sz="1600" b="0" i="1" smtClean="0">
                        <a:latin typeface="Cambria Math" panose="02040503050406030204" pitchFamily="18" charset="0"/>
                      </a:rPr>
                      <m:t>+1=0</m:t>
                    </m:r>
                  </m:oMath>
                </a14:m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ko-KR" altLang="en-US" sz="1200" dirty="0"/>
                  <a:t>위의 항등식은 세상에서 가장 아름다운 수식이라고 불리는 </a:t>
                </a:r>
                <a:r>
                  <a:rPr kumimoji="1" lang="ko-KR" altLang="en-US" sz="1200" dirty="0" err="1"/>
                  <a:t>오일러</a:t>
                </a:r>
                <a:r>
                  <a:rPr kumimoji="1" lang="ko-KR" altLang="en-US" sz="1200" dirty="0"/>
                  <a:t> 항등식이다</a:t>
                </a:r>
                <a:r>
                  <a:rPr kumimoji="1" lang="en-US" altLang="ko-KR" sz="1200" dirty="0"/>
                  <a:t>.</a:t>
                </a:r>
              </a:p>
              <a:p>
                <a:r>
                  <a:rPr kumimoji="1" lang="ko-KR" altLang="en-US" sz="1200" dirty="0"/>
                  <a:t>위의 항등식을 증명하기 위해서는 수학에서 중요하게 다뤄지는 </a:t>
                </a:r>
                <a:r>
                  <a:rPr kumimoji="1" lang="en-US" altLang="ko-KR" sz="1200" dirty="0"/>
                  <a:t>abstract algebra, </a:t>
                </a:r>
                <a:r>
                  <a:rPr lang="en-US" altLang="ko-Kore-KR" sz="1200" dirty="0"/>
                  <a:t>analysis</a:t>
                </a:r>
                <a:r>
                  <a:rPr lang="en-US" altLang="ko-KR" sz="1200" dirty="0"/>
                  <a:t>,</a:t>
                </a:r>
                <a:r>
                  <a:rPr lang="ko-KR" altLang="en-US" sz="1200" dirty="0"/>
                  <a:t> </a:t>
                </a:r>
                <a:r>
                  <a:rPr lang="en-US" altLang="ko-KR" sz="1200" dirty="0"/>
                  <a:t>number theory </a:t>
                </a:r>
                <a:r>
                  <a:rPr lang="ko-KR" altLang="en-US" sz="1200" dirty="0"/>
                  <a:t>등등 매우 중요하고 </a:t>
                </a:r>
                <a:r>
                  <a:rPr lang="ko-KR" altLang="en-US" sz="1200" dirty="0" err="1"/>
                  <a:t>크리티컬한</a:t>
                </a:r>
                <a:r>
                  <a:rPr lang="ko-KR" altLang="en-US" sz="1200" dirty="0"/>
                  <a:t> 정리들이 모두 쓰이는 수식이다</a:t>
                </a:r>
                <a:r>
                  <a:rPr lang="en-US" altLang="ko-KR" sz="1200" dirty="0"/>
                  <a:t>.</a:t>
                </a:r>
                <a:endParaRPr kumimoji="1" lang="en-US" altLang="ko-KR" sz="1200" dirty="0"/>
              </a:p>
              <a:p>
                <a:endParaRPr kumimoji="1" lang="en-US" altLang="ko-K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6DF9944-DEF9-140D-5F85-3CA42392D7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76" y="1070668"/>
                <a:ext cx="11158104" cy="3455113"/>
              </a:xfrm>
              <a:prstGeom prst="rect">
                <a:avLst/>
              </a:prstGeom>
              <a:blipFill>
                <a:blip r:embed="rId4"/>
                <a:stretch>
                  <a:fillRect l="-341" t="-366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4800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273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Unit 2. </a:t>
            </a:r>
            <a:r>
              <a:rPr kumimoji="1" lang="ko-KR" altLang="en-US"/>
              <a:t>방정식과 부등식</a:t>
            </a:r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6DF9944-DEF9-140D-5F85-3CA42392D738}"/>
                  </a:ext>
                </a:extLst>
              </p:cNvPr>
              <p:cNvSpPr txBox="1"/>
              <p:nvPr/>
            </p:nvSpPr>
            <p:spPr>
              <a:xfrm>
                <a:off x="656476" y="1070668"/>
                <a:ext cx="11158104" cy="4692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600" dirty="0"/>
                  <a:t>2.2.</a:t>
                </a:r>
                <a:r>
                  <a:rPr kumimoji="1" lang="ko-KR" altLang="en-US" sz="1600" dirty="0"/>
                  <a:t> 부등식</a:t>
                </a:r>
                <a:endParaRPr kumimoji="1" lang="en-US" altLang="ko-KR" sz="1600" dirty="0"/>
              </a:p>
              <a:p>
                <a:r>
                  <a:rPr kumimoji="1" lang="ko-KR" altLang="en-US" sz="1600" dirty="0"/>
                  <a:t>부등호로 양변이 이어져 있는 수식</a:t>
                </a:r>
                <a:endParaRPr kumimoji="1" lang="en-US" altLang="ko-KR" sz="1600" dirty="0"/>
              </a:p>
              <a:p>
                <a:endParaRPr kumimoji="1" lang="en-US" altLang="ko-KR" sz="1600" dirty="0"/>
              </a:p>
              <a:p>
                <a:r>
                  <a:rPr kumimoji="1" lang="ko-KR" altLang="en-US" sz="1600" dirty="0"/>
                  <a:t>절대부등식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부등식 중에서 변수가 변하더라도 항상 성립하는 부등식</a:t>
                </a:r>
                <a:endParaRPr kumimoji="1" lang="en-US" altLang="ko-KR" sz="1600" dirty="0"/>
              </a:p>
              <a:p>
                <a:r>
                  <a:rPr kumimoji="1" lang="en-US" altLang="ko-KR" sz="1600" dirty="0"/>
                  <a:t>Ex)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kumimoji="1" lang="ko-KR" altLang="en-US" sz="16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ko-KR" altLang="en-US" sz="1600" i="1" smtClean="0"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kumimoji="1" lang="ko-KR" altLang="en-US" sz="160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kumimoji="1" lang="en-US" altLang="ko-KR" sz="160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ko-KR" sz="1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kumimoji="1" lang="en-US" altLang="ko-KR" sz="1600" dirty="0"/>
                  <a:t> + 5 </a:t>
                </a:r>
                <a14:m>
                  <m:oMath xmlns:m="http://schemas.openxmlformats.org/officeDocument/2006/math">
                    <m:r>
                      <a:rPr kumimoji="1" lang="ko-KR" altLang="en-US" sz="1600" i="1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kumimoji="1" lang="en-US" altLang="ko-KR" sz="1600" dirty="0"/>
                  <a:t> 0</a:t>
                </a:r>
              </a:p>
              <a:p>
                <a:endParaRPr kumimoji="1" lang="en-US" altLang="ko-KR" sz="1600" dirty="0"/>
              </a:p>
              <a:p>
                <a:r>
                  <a:rPr kumimoji="1" lang="ko-KR" altLang="en-US" sz="1600" dirty="0"/>
                  <a:t>상대부등식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부등식 중에서 변수가 변할 때 특정 조건에서만 성립하는 부등식</a:t>
                </a:r>
                <a:endParaRPr kumimoji="1" lang="en-US" altLang="ko-KR" sz="1600" dirty="0"/>
              </a:p>
              <a:p>
                <a:r>
                  <a:rPr kumimoji="1" lang="en-US" altLang="ko-KR" sz="1600" dirty="0"/>
                  <a:t>Ex)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ko-KR" sz="1600" i="1" dirty="0" smtClean="0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kumimoji="1" lang="ko-KR" altLang="en-US" sz="16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ko-KR" altLang="en-US" sz="1600" i="1">
                          <a:latin typeface="Cambria Math" panose="02040503050406030204" pitchFamily="18" charset="0"/>
                        </a:rPr>
                        <m:t>≥</m:t>
                      </m:r>
                      <m:r>
                        <a:rPr kumimoji="1" lang="ko-KR" altLang="en-US" sz="16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ko-KR" sz="1600" i="1" dirty="0"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kumimoji="1" lang="en-US" altLang="ko-KR" sz="160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ko-KR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ko-KR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kumimoji="1" lang="en-US" altLang="ko-KR" sz="16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kumimoji="1" lang="en-US" altLang="ko-KR" sz="1600" dirty="0"/>
                  <a:t> - 4 </a:t>
                </a:r>
                <a14:m>
                  <m:oMath xmlns:m="http://schemas.openxmlformats.org/officeDocument/2006/math">
                    <m:r>
                      <a:rPr kumimoji="1" lang="ko-KR" altLang="en-US" sz="1600" i="1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kumimoji="1" lang="en-US" altLang="ko-KR" sz="1600" dirty="0"/>
                  <a:t> 0</a:t>
                </a:r>
              </a:p>
              <a:p>
                <a:endParaRPr kumimoji="1" lang="en-US" altLang="ko-KR" sz="1600" dirty="0"/>
              </a:p>
              <a:p>
                <a:r>
                  <a:rPr kumimoji="1" lang="ko-KR" altLang="en-US" sz="1600" dirty="0"/>
                  <a:t>추가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유명한 절대부등식들</a:t>
                </a:r>
                <a:endParaRPr kumimoji="1" lang="en-US" altLang="ko-KR" sz="1600" dirty="0"/>
              </a:p>
              <a:p>
                <a:r>
                  <a:rPr kumimoji="1" lang="ko-KR" altLang="en-US" sz="1600" dirty="0"/>
                  <a:t>삼각부등식 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ko-KR" sz="1600" b="0" i="0" smtClean="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kumimoji="1" lang="en-US" altLang="ko-KR" sz="1600" b="0" i="0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kumimoji="1" lang="en-US" altLang="ko-KR" sz="1600" b="0" i="0" smtClean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</m:d>
                    <m:r>
                      <a:rPr kumimoji="1" lang="en-US" altLang="ko-KR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d>
                      <m:dPr>
                        <m:begChr m:val="|"/>
                        <m:endChr m:val="|"/>
                        <m:ctrlPr>
                          <a:rPr kumimoji="1"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+|</m:t>
                    </m:r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kumimoji="1" lang="en-US" altLang="ko-KR" sz="1600" dirty="0"/>
                  <a:t>  </a:t>
                </a:r>
                <a:r>
                  <a:rPr kumimoji="1" lang="en-US" altLang="ko-KR" sz="1600" dirty="0">
                    <a:sym typeface="Wingdings" pitchFamily="2" charset="2"/>
                  </a:rPr>
                  <a:t> </a:t>
                </a:r>
                <a:r>
                  <a:rPr kumimoji="1" lang="ko-KR" altLang="en-US" sz="1600" dirty="0">
                    <a:sym typeface="Wingdings" pitchFamily="2" charset="2"/>
                  </a:rPr>
                  <a:t>삼각형의 제일 긴 변의 길이는 나머지 두 변의 길이의 합보다 작음에서 도출</a:t>
                </a:r>
                <a:br>
                  <a:rPr kumimoji="1" lang="en-US" altLang="ko-KR" sz="1600" dirty="0">
                    <a:sym typeface="Wingdings" pitchFamily="2" charset="2"/>
                  </a:rPr>
                </a:br>
                <a:r>
                  <a:rPr kumimoji="1" lang="ko-KR" altLang="en-US" sz="1600" dirty="0">
                    <a:sym typeface="Wingdings" pitchFamily="2" charset="2"/>
                  </a:rPr>
                  <a:t>산술</a:t>
                </a:r>
                <a:r>
                  <a:rPr kumimoji="1" lang="en-US" altLang="ko-KR" sz="1600" dirty="0">
                    <a:sym typeface="Wingdings" pitchFamily="2" charset="2"/>
                  </a:rPr>
                  <a:t>-</a:t>
                </a:r>
                <a:r>
                  <a:rPr kumimoji="1" lang="ko-KR" altLang="en-US" sz="1600" dirty="0">
                    <a:sym typeface="Wingdings" pitchFamily="2" charset="2"/>
                  </a:rPr>
                  <a:t>기하</a:t>
                </a:r>
                <a:r>
                  <a:rPr kumimoji="1" lang="en-US" altLang="ko-KR" sz="1600" dirty="0">
                    <a:sym typeface="Wingdings" pitchFamily="2" charset="2"/>
                  </a:rPr>
                  <a:t>-</a:t>
                </a:r>
                <a:r>
                  <a:rPr kumimoji="1" lang="ko-KR" altLang="en-US" sz="1600" dirty="0">
                    <a:sym typeface="Wingdings" pitchFamily="2" charset="2"/>
                  </a:rPr>
                  <a:t>조화평균의 관계부등식 </a:t>
                </a:r>
                <a:r>
                  <a:rPr kumimoji="1" lang="en-US" altLang="ko-KR" sz="1600" dirty="0">
                    <a:sym typeface="Wingdings" pitchFamily="2" charset="2"/>
                  </a:rPr>
                  <a:t>:</a:t>
                </a:r>
                <a:r>
                  <a:rPr kumimoji="1" lang="ko-KR" altLang="en-US" sz="16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ko-KR" sz="1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Pr>
                      <m:num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𝑎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+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𝑏</m:t>
                        </m:r>
                      </m:num>
                      <m:den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den>
                    </m:f>
                    <m:r>
                      <a:rPr kumimoji="1" lang="en-US" altLang="ko-KR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≥</m:t>
                    </m:r>
                    <m:rad>
                      <m:radPr>
                        <m:degHide m:val="on"/>
                        <m:ctrlPr>
                          <a:rPr kumimoji="1" lang="en-US" altLang="ko-KR" sz="1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radPr>
                      <m:deg/>
                      <m:e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𝑎𝑏</m:t>
                        </m:r>
                      </m:e>
                    </m:rad>
                    <m:r>
                      <a:rPr kumimoji="1"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≥</m:t>
                    </m:r>
                    <m:f>
                      <m:fPr>
                        <m:ctrlPr>
                          <a:rPr kumimoji="1" lang="en-US" altLang="ko-KR" sz="160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Pr>
                      <m:num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𝑎𝑏</m:t>
                        </m:r>
                      </m:num>
                      <m:den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𝑎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+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𝑏</m:t>
                        </m:r>
                      </m:den>
                    </m:f>
                  </m:oMath>
                </a14:m>
                <a:r>
                  <a:rPr kumimoji="1" lang="ko-KR" altLang="en-US" sz="1600" dirty="0">
                    <a:sym typeface="Wingdings" pitchFamily="2" charset="2"/>
                  </a:rPr>
                  <a:t> </a:t>
                </a:r>
                <a:r>
                  <a:rPr kumimoji="1" lang="en-US" altLang="ko-KR" sz="1600" dirty="0">
                    <a:sym typeface="Wingdings" pitchFamily="2" charset="2"/>
                  </a:rPr>
                  <a:t>  </a:t>
                </a:r>
                <a:r>
                  <a:rPr kumimoji="1" lang="ko-KR" altLang="en-US" sz="1600" dirty="0">
                    <a:sym typeface="Wingdings" pitchFamily="2" charset="2"/>
                  </a:rPr>
                  <a:t>왼쪽부터 산술평균</a:t>
                </a:r>
                <a:r>
                  <a:rPr kumimoji="1" lang="en-US" altLang="ko-KR" sz="1600" dirty="0">
                    <a:sym typeface="Wingdings" pitchFamily="2" charset="2"/>
                  </a:rPr>
                  <a:t>,</a:t>
                </a:r>
                <a:r>
                  <a:rPr kumimoji="1" lang="ko-KR" altLang="en-US" sz="1600" dirty="0">
                    <a:sym typeface="Wingdings" pitchFamily="2" charset="2"/>
                  </a:rPr>
                  <a:t> 기하평균</a:t>
                </a:r>
                <a:r>
                  <a:rPr kumimoji="1" lang="en-US" altLang="ko-KR" sz="1600" dirty="0">
                    <a:sym typeface="Wingdings" pitchFamily="2" charset="2"/>
                  </a:rPr>
                  <a:t>,</a:t>
                </a:r>
                <a:r>
                  <a:rPr kumimoji="1" lang="ko-KR" altLang="en-US" sz="1600" dirty="0">
                    <a:sym typeface="Wingdings" pitchFamily="2" charset="2"/>
                  </a:rPr>
                  <a:t> 조화평균이다</a:t>
                </a:r>
                <a:r>
                  <a:rPr kumimoji="1" lang="en-US" altLang="ko-KR" sz="1600" dirty="0">
                    <a:sym typeface="Wingdings" pitchFamily="2" charset="2"/>
                  </a:rPr>
                  <a:t>.</a:t>
                </a:r>
              </a:p>
              <a:p>
                <a:r>
                  <a:rPr kumimoji="1" lang="ko-KR" altLang="en-US" sz="1600" dirty="0" err="1">
                    <a:sym typeface="Wingdings" pitchFamily="2" charset="2"/>
                  </a:rPr>
                  <a:t>코시</a:t>
                </a:r>
                <a:r>
                  <a:rPr kumimoji="1" lang="en-US" altLang="ko-KR" sz="1600" dirty="0">
                    <a:sym typeface="Wingdings" pitchFamily="2" charset="2"/>
                  </a:rPr>
                  <a:t>-</a:t>
                </a:r>
                <a:r>
                  <a:rPr kumimoji="1" lang="ko-KR" altLang="en-US" sz="1600" dirty="0" err="1">
                    <a:sym typeface="Wingdings" pitchFamily="2" charset="2"/>
                  </a:rPr>
                  <a:t>슈바르츠</a:t>
                </a:r>
                <a:r>
                  <a:rPr kumimoji="1" lang="ko-KR" altLang="en-US" sz="1600" dirty="0">
                    <a:sym typeface="Wingdings" pitchFamily="2" charset="2"/>
                  </a:rPr>
                  <a:t> 부등식 </a:t>
                </a:r>
                <a:r>
                  <a:rPr kumimoji="1" lang="en-US" altLang="ko-KR" sz="1600" dirty="0">
                    <a:sym typeface="Wingdings" pitchFamily="2" charset="2"/>
                  </a:rPr>
                  <a:t>:</a:t>
                </a:r>
                <a:r>
                  <a:rPr kumimoji="1" lang="ko-KR" altLang="en-US" sz="16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pPr>
                      <m:e>
                        <m: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||</m:t>
                        </m:r>
                        <m: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𝑣</m:t>
                        </m:r>
                        <m: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||</m:t>
                        </m:r>
                      </m:e>
                      <m:sup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pPr>
                      <m:e>
                        <m: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||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𝑤</m:t>
                        </m:r>
                        <m: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||</m:t>
                        </m:r>
                      </m:e>
                      <m:sup>
                        <m: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p>
                    </m:sSup>
                    <m:r>
                      <a:rPr kumimoji="1"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≥</m:t>
                    </m:r>
                  </m:oMath>
                </a14:m>
                <a:r>
                  <a:rPr kumimoji="1" lang="en-US" altLang="ko-KR" sz="16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ko-KR" sz="16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ko-KR" sz="1600" i="1" dirty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kumimoji="1" lang="en-US" altLang="ko-KR" sz="1600" i="1" dirty="0" err="1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kumimoji="1" lang="en-US" altLang="ko-KR" sz="16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kumimoji="1" lang="en-US" altLang="ko-KR" sz="1600" i="1" dirty="0" err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kumimoji="1" lang="en-US" altLang="ko-KR" sz="1600" i="1" dirty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p>
                        <m:r>
                          <a:rPr kumimoji="1" lang="en-US" altLang="ko-KR" sz="16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en-US" altLang="ko-KR" sz="1600" dirty="0">
                    <a:sym typeface="Wingdings" pitchFamily="2" charset="2"/>
                  </a:rPr>
                  <a:t> ||x|| </a:t>
                </a:r>
                <a:r>
                  <a:rPr kumimoji="1" lang="ko-KR" altLang="en-US" sz="1600" dirty="0">
                    <a:sym typeface="Wingdings" pitchFamily="2" charset="2"/>
                  </a:rPr>
                  <a:t>는 유클리드 </a:t>
                </a:r>
                <a:r>
                  <a:rPr kumimoji="1" lang="en-US" altLang="ko-KR" sz="1600" dirty="0">
                    <a:sym typeface="Wingdings" pitchFamily="2" charset="2"/>
                  </a:rPr>
                  <a:t>norm, </a:t>
                </a:r>
                <a14:m>
                  <m:oMath xmlns:m="http://schemas.openxmlformats.org/officeDocument/2006/math">
                    <m:r>
                      <a:rPr kumimoji="1" lang="en-US" altLang="ko-KR" sz="16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</m:oMath>
                </a14:m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는 벡터의 내적</a:t>
                </a:r>
                <a:endParaRPr kumimoji="1" lang="en-US" altLang="ko-KR" sz="1600" dirty="0"/>
              </a:p>
              <a:p>
                <a:r>
                  <a:rPr kumimoji="1" lang="ko-KR" altLang="en-US" sz="1600" dirty="0"/>
                  <a:t>고등학교에서 배우는 코</a:t>
                </a:r>
                <a:r>
                  <a:rPr kumimoji="1" lang="en-US" altLang="ko-KR" sz="1600" dirty="0"/>
                  <a:t>-</a:t>
                </a:r>
                <a:r>
                  <a:rPr kumimoji="1" lang="ko-KR" altLang="en-US" sz="1600" dirty="0"/>
                  <a:t>슈 부등식 </a:t>
                </a:r>
                <a:r>
                  <a:rPr kumimoji="1" lang="en-US" altLang="ko-KR" sz="1600" dirty="0"/>
                  <a:t>:</a:t>
                </a:r>
                <a14:m>
                  <m:oMath xmlns:m="http://schemas.openxmlformats.org/officeDocument/2006/math">
                    <m:d>
                      <m:dPr>
                        <m:ctrlP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kumimoji="1" lang="en-US" altLang="ko-KR" sz="1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pPr>
                          <m:e>
                            <m:r>
                              <a:rPr kumimoji="1" lang="en-US" altLang="ko-KR" sz="1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𝑎</m:t>
                            </m:r>
                          </m:e>
                          <m:sup>
                            <m:r>
                              <a:rPr kumimoji="1" lang="en-US" altLang="ko-KR" sz="1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kumimoji="1" lang="en-US" altLang="ko-KR" sz="1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pPr>
                          <m:e>
                            <m:r>
                              <a:rPr kumimoji="1" lang="en-US" altLang="ko-KR" sz="16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+</m:t>
                            </m:r>
                            <m:r>
                              <a:rPr kumimoji="1" lang="en-US" altLang="ko-KR" sz="1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𝑏</m:t>
                            </m:r>
                          </m:e>
                          <m:sup>
                            <m:r>
                              <a:rPr kumimoji="1" lang="en-US" altLang="ko-KR" sz="1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(</m:t>
                    </m:r>
                    <m:sSup>
                      <m:sSupPr>
                        <m:ctrlP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pPr>
                      <m:e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𝑥</m:t>
                        </m:r>
                      </m:e>
                      <m:sup>
                        <m: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pPr>
                      <m:e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+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𝑦</m:t>
                        </m:r>
                      </m:e>
                      <m:sup>
                        <m: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p>
                    </m:sSup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)</m:t>
                    </m:r>
                    <m:r>
                      <a:rPr kumimoji="1"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≥</m:t>
                    </m:r>
                    <m:sSup>
                      <m:sSupPr>
                        <m:ctrlPr>
                          <a:rPr kumimoji="1" lang="en-US" altLang="ko-KR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pPr>
                      <m:e>
                        <m: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(</m:t>
                        </m:r>
                        <m: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𝑎𝑥</m:t>
                        </m:r>
                        <m: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+</m:t>
                        </m:r>
                        <m: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𝑏𝑦</m:t>
                        </m:r>
                        <m: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)</m:t>
                        </m:r>
                      </m:e>
                      <m:sup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2</m:t>
                        </m:r>
                      </m:sup>
                    </m:sSup>
                  </m:oMath>
                </a14:m>
                <a:endParaRPr kumimoji="1" lang="en-US" altLang="ko-K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6DF9944-DEF9-140D-5F85-3CA42392D7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6476" y="1070668"/>
                <a:ext cx="11158104" cy="4692118"/>
              </a:xfrm>
              <a:prstGeom prst="rect">
                <a:avLst/>
              </a:prstGeom>
              <a:blipFill>
                <a:blip r:embed="rId4"/>
                <a:stretch>
                  <a:fillRect l="-341" t="-270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45171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7399</TotalTime>
  <Words>628</Words>
  <Application>Microsoft Macintosh PowerPoint</Application>
  <PresentationFormat>와이드스크린</PresentationFormat>
  <Paragraphs>110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맑은 고딕</vt:lpstr>
      <vt:lpstr>Tmon몬소리 Black</vt:lpstr>
      <vt:lpstr>Cambria Math</vt:lpstr>
      <vt:lpstr>Arial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승연 한</dc:creator>
  <cp:lastModifiedBy>성 제훈</cp:lastModifiedBy>
  <cp:revision>105</cp:revision>
  <dcterms:created xsi:type="dcterms:W3CDTF">2020-07-20T02:59:15Z</dcterms:created>
  <dcterms:modified xsi:type="dcterms:W3CDTF">2022-05-18T01:39:15Z</dcterms:modified>
</cp:coreProperties>
</file>

<file path=docProps/thumbnail.jpeg>
</file>